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700" r:id="rId43"/>
    <p:sldId id="696" r:id="rId44"/>
    <p:sldId id="697" r:id="rId45"/>
    <p:sldId id="699" r:id="rId46"/>
    <p:sldId id="698" r:id="rId47"/>
    <p:sldId id="633" r:id="rId48"/>
    <p:sldId id="504" r:id="rId49"/>
    <p:sldId id="5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  <p14:sldId id="700"/>
          </p14:sldIdLst>
        </p14:section>
        <p14:section name="Настройки на форми" id="{AA05C3EB-2AC7-FB45-AE29-3F0B4C8644DD}">
          <p14:sldIdLst>
            <p14:sldId id="696"/>
            <p14:sldId id="697"/>
            <p14:sldId id="699"/>
            <p14:sldId id="698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4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irela Damyanova" initials="MD" lastIdx="3" clrIdx="1">
    <p:extLst>
      <p:ext uri="{19B8F6BF-5375-455C-9EA6-DF929625EA0E}">
        <p15:presenceInfo xmlns:p15="http://schemas.microsoft.com/office/powerpoint/2012/main" userId="Mirela Damya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 autoAdjust="0"/>
    <p:restoredTop sz="95188" autoAdjust="0"/>
  </p:normalViewPr>
  <p:slideViewPr>
    <p:cSldViewPr showGuides="1">
      <p:cViewPr varScale="1">
        <p:scale>
          <a:sx n="106" d="100"/>
          <a:sy n="106" d="100"/>
        </p:scale>
        <p:origin x="208" y="2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18.11.24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6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3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 a new project</a:t>
            </a:r>
            <a:r>
              <a:rPr lang="en-US" sz="3000" b="1" dirty="0"/>
              <a:t>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Next</a:t>
            </a:r>
            <a:r>
              <a:rPr lang="en-US" sz="3000" b="1" dirty="0"/>
              <a:t>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Create</a:t>
            </a:r>
            <a:r>
              <a:rPr lang="en-US" sz="3000" b="1" dirty="0"/>
              <a:t>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194000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06D0D7B-9092-F7E4-FFB2-02A7975E83AB}"/>
              </a:ext>
            </a:extLst>
          </p:cNvPr>
          <p:cNvSpPr/>
          <p:nvPr/>
        </p:nvSpPr>
        <p:spPr bwMode="auto">
          <a:xfrm>
            <a:off x="5086834" y="4165925"/>
            <a:ext cx="1292098" cy="88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b="1" dirty="0"/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410465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157191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262118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Toolbox</a:t>
            </a:r>
            <a:r>
              <a:rPr lang="en-US" sz="30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бутона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Start Without Debugging</a:t>
            </a:r>
            <a:r>
              <a:rPr lang="en-US" sz="3200" b="1" dirty="0"/>
              <a:t>]</a:t>
            </a:r>
            <a:r>
              <a:rPr lang="bg-BG" sz="3200" dirty="0"/>
              <a:t> или 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Графичен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endParaRPr lang="bg-BG" dirty="0"/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b="1" dirty="0"/>
              <a:t>Форма</a:t>
            </a:r>
            <a:r>
              <a:rPr lang="bg-BG" dirty="0"/>
              <a:t>, </a:t>
            </a:r>
            <a:r>
              <a:rPr lang="bg-BG" b="1" dirty="0"/>
              <a:t>бутон</a:t>
            </a:r>
            <a:r>
              <a:rPr lang="bg-BG" dirty="0"/>
              <a:t>, </a:t>
            </a:r>
            <a:r>
              <a:rPr lang="bg-BG" b="1" dirty="0"/>
              <a:t>свойства</a:t>
            </a:r>
            <a:r>
              <a:rPr lang="bg-BG" dirty="0"/>
              <a:t>, </a:t>
            </a:r>
            <a:r>
              <a:rPr lang="bg-BG" b="1" dirty="0"/>
              <a:t>хващане</a:t>
            </a:r>
            <a:r>
              <a:rPr lang="bg-BG" dirty="0"/>
              <a:t> и </a:t>
            </a:r>
            <a:r>
              <a:rPr lang="bg-BG" b="1" dirty="0"/>
              <a:t>обработка</a:t>
            </a:r>
            <a:r>
              <a:rPr lang="bg-BG" dirty="0"/>
              <a:t> на </a:t>
            </a:r>
            <a:r>
              <a:rPr lang="bg-BG" b="1" dirty="0"/>
              <a:t>събития</a:t>
            </a:r>
            <a:endParaRPr lang="en-US" b="1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TextBox</a:t>
            </a:r>
            <a:r>
              <a:rPr lang="en-US" dirty="0"/>
              <a:t>, </a:t>
            </a:r>
            <a:r>
              <a:rPr lang="en-US" b="1" dirty="0"/>
              <a:t>Button</a:t>
            </a:r>
            <a:endParaRPr lang="bg-BG" b="1" dirty="0"/>
          </a:p>
          <a:p>
            <a:r>
              <a:rPr lang="en-US" dirty="0"/>
              <a:t>​</a:t>
            </a:r>
            <a:r>
              <a:rPr lang="bg-BG" b="1" dirty="0"/>
              <a:t>Примерно приложение</a:t>
            </a:r>
            <a:r>
              <a:rPr lang="en-US" dirty="0"/>
              <a:t>: </a:t>
            </a:r>
            <a:r>
              <a:rPr lang="bg-BG" dirty="0"/>
              <a:t>Суматор на две числа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b="1" dirty="0"/>
              <a:t>ListBox</a:t>
            </a:r>
            <a:r>
              <a:rPr lang="en-US" dirty="0"/>
              <a:t>, </a:t>
            </a:r>
            <a:r>
              <a:rPr lang="en-US" b="1" dirty="0"/>
              <a:t>ComboBox</a:t>
            </a:r>
            <a:r>
              <a:rPr lang="en-US" dirty="0"/>
              <a:t>, </a:t>
            </a:r>
            <a:r>
              <a:rPr lang="en-US" b="1" dirty="0"/>
              <a:t>RadioButton</a:t>
            </a:r>
            <a:r>
              <a:rPr lang="en-US" dirty="0"/>
              <a:t>, </a:t>
            </a:r>
            <a:r>
              <a:rPr lang="en-US" b="1" dirty="0"/>
              <a:t>Checkbox</a:t>
            </a:r>
            <a:r>
              <a:rPr lang="en-US" dirty="0"/>
              <a:t>, </a:t>
            </a:r>
            <a:r>
              <a:rPr lang="en-US" b="1" dirty="0"/>
              <a:t>DateTimePicker</a:t>
            </a:r>
            <a:r>
              <a:rPr lang="en-US" dirty="0"/>
              <a:t>, </a:t>
            </a:r>
            <a:r>
              <a:rPr lang="en-US" b="1" dirty="0"/>
              <a:t>TabControl</a:t>
            </a:r>
            <a:endParaRPr lang="bg-BG" b="1" dirty="0"/>
          </a:p>
          <a:p>
            <a:r>
              <a:rPr lang="bg-BG" dirty="0"/>
              <a:t>​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r>
              <a:rPr lang="bg-BG" dirty="0"/>
              <a:t> на форми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Примери</a:t>
            </a:r>
            <a:endParaRPr lang="bg-BG" dirty="0"/>
          </a:p>
          <a:p>
            <a:pPr lvl="2"/>
            <a:r>
              <a:rPr lang="bg-BG" dirty="0"/>
              <a:t>При натискане на бутон изпълни ето този код</a:t>
            </a:r>
          </a:p>
          <a:p>
            <a:pPr lvl="2"/>
            <a:r>
              <a:rPr lang="bg-BG" dirty="0"/>
              <a:t>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</a:t>
            </a:r>
            <a:r>
              <a:rPr lang="bg-BG" sz="2800" b="1" dirty="0"/>
              <a:t>метод-обработчик</a:t>
            </a:r>
            <a:r>
              <a:rPr lang="bg-BG" sz="2800" dirty="0"/>
              <a:t>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88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411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434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= DateTime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Now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b="1" dirty="0"/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04B88AE-6EE2-663C-859E-7D819B767FA0}"/>
              </a:ext>
            </a:extLst>
          </p:cNvPr>
          <p:cNvSpPr/>
          <p:nvPr/>
        </p:nvSpPr>
        <p:spPr bwMode="auto">
          <a:xfrm>
            <a:off x="5568326" y="3770788"/>
            <a:ext cx="1129086" cy="84642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b="1" dirty="0"/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b="1" dirty="0"/>
              <a:t>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</a:t>
            </a:r>
            <a:r>
              <a:rPr lang="bg-BG" altLang="en-US" sz="3400" b="1" dirty="0"/>
              <a:t>текст</a:t>
            </a:r>
            <a:r>
              <a:rPr lang="bg-BG" altLang="en-US" sz="3400" dirty="0"/>
              <a:t>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b="1" dirty="0"/>
              <a:t>поле</a:t>
            </a:r>
            <a:r>
              <a:rPr lang="bg-BG" altLang="en-US" sz="3400" dirty="0"/>
              <a:t> за въвеждане на </a:t>
            </a:r>
            <a:r>
              <a:rPr lang="bg-BG" altLang="en-US" sz="3400" b="1" dirty="0"/>
              <a:t>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b="1" dirty="0"/>
              <a:t>въвеждане на няколко реда</a:t>
            </a:r>
            <a:r>
              <a:rPr lang="bg-BG" altLang="en-US" sz="3000" dirty="0"/>
              <a:t>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</a:t>
            </a:r>
            <a:r>
              <a:rPr lang="bg-BG" altLang="en-US" sz="3400" b="1" dirty="0"/>
              <a:t>бутон</a:t>
            </a:r>
            <a:r>
              <a:rPr lang="bg-BG" altLang="en-US" sz="3400" dirty="0"/>
              <a:t>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Graphical User Interface (</a:t>
            </a:r>
            <a:r>
              <a:rPr lang="en-US" dirty="0"/>
              <a:t>GUI)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800" dirty="0"/>
              <a:t>Графичен потребителски интерфейс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289314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441900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160677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</a:t>
            </a:r>
            <a:r>
              <a:rPr lang="bg-BG" sz="3200" b="1" dirty="0"/>
              <a:t>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</a:t>
            </a:r>
            <a:r>
              <a:rPr lang="bg-BG" sz="3000" b="1" dirty="0"/>
              <a:t>контролите</a:t>
            </a:r>
            <a:r>
              <a:rPr lang="bg-BG" sz="3000" dirty="0"/>
              <a:t>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</a:t>
            </a:r>
            <a:r>
              <a:rPr lang="bg-BG" sz="3200" b="1" dirty="0"/>
              <a:t>контролите</a:t>
            </a:r>
            <a:r>
              <a:rPr lang="bg-BG" sz="3200" dirty="0"/>
              <a:t>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813214" y="4509000"/>
            <a:ext cx="4029035" cy="959839"/>
          </a:xfrm>
          <a:prstGeom prst="wedgeRoundRectCallout">
            <a:avLst>
              <a:gd name="adj1" fmla="val -81787"/>
              <a:gd name="adj2" fmla="val -520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4026000" y="5887437"/>
            <a:ext cx="4950000" cy="720000"/>
          </a:xfrm>
          <a:prstGeom prst="wedgeRoundRectCallout">
            <a:avLst>
              <a:gd name="adj1" fmla="val -45345"/>
              <a:gd name="adj2" fmla="val -1023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016000" y="4586204"/>
            <a:ext cx="1620168" cy="450000"/>
          </a:xfrm>
          <a:prstGeom prst="wedgeRoundRectCallout">
            <a:avLst>
              <a:gd name="adj1" fmla="val -63528"/>
              <a:gd name="adj2" fmla="val 15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600" dirty="0"/>
              <a:t>ListBox, ComboBox</a:t>
            </a:r>
            <a:r>
              <a:rPr lang="bg-BG" sz="3600" dirty="0"/>
              <a:t>,</a:t>
            </a:r>
            <a:r>
              <a:rPr lang="en-US" sz="3600" dirty="0"/>
              <a:t> RadioButton, Checkbox, DateTimePicker, TabControl</a:t>
            </a:r>
            <a:endParaRPr lang="bg-BG" sz="36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</a:t>
            </a:r>
            <a:r>
              <a:rPr lang="bg-BG" altLang="en-US" sz="3400" b="1" dirty="0"/>
              <a:t>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колекция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</a:t>
            </a:r>
            <a:r>
              <a:rPr lang="bg-BG" sz="3100" b="1" dirty="0"/>
              <a:t>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b="1" dirty="0"/>
              <a:t>падащ списък </a:t>
            </a:r>
            <a:r>
              <a:rPr lang="bg-BG" altLang="en-US" sz="3400" dirty="0"/>
              <a:t>с </a:t>
            </a:r>
            <a:r>
              <a:rPr lang="bg-BG" altLang="en-US" sz="3400" b="1" dirty="0"/>
              <a:t>опции</a:t>
            </a:r>
            <a:r>
              <a:rPr lang="bg-BG" altLang="en-US" sz="3400" dirty="0"/>
              <a:t>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</a:t>
            </a:r>
            <a:r>
              <a:rPr lang="bg-BG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стойности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</a:t>
            </a:r>
            <a:r>
              <a:rPr lang="bg-BG" altLang="en-BG" sz="3400" b="1" dirty="0"/>
              <a:t>една</a:t>
            </a:r>
            <a:r>
              <a:rPr lang="bg-BG" altLang="en-BG" sz="3400" dirty="0"/>
              <a:t> от </a:t>
            </a:r>
            <a:r>
              <a:rPr lang="bg-BG" altLang="en-BG" sz="3400" b="1" dirty="0"/>
              <a:t>няколко</a:t>
            </a:r>
            <a:r>
              <a:rPr lang="bg-BG" altLang="en-BG" sz="3400" dirty="0"/>
              <a:t> </a:t>
            </a:r>
            <a:r>
              <a:rPr lang="bg-BG" altLang="en-BG" sz="3400" b="1" dirty="0"/>
              <a:t>опции</a:t>
            </a:r>
            <a:endParaRPr lang="en-US" altLang="en-US" sz="3400" b="1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</a:t>
            </a:r>
            <a:r>
              <a:rPr lang="bg-BG" altLang="en-BG" sz="3100" b="1" dirty="0"/>
              <a:t>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</a:t>
            </a:r>
            <a:r>
              <a:rPr lang="bg-BG" altLang="en-US" sz="3400" b="1" dirty="0"/>
              <a:t>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</a:t>
            </a:r>
            <a:r>
              <a:rPr lang="bg-BG" altLang="en-US" sz="3100" b="1" dirty="0"/>
              <a:t>избрана</a:t>
            </a:r>
            <a:endParaRPr lang="en-US" sz="3100" b="1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DateTimePicker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избор на </a:t>
            </a:r>
            <a:r>
              <a:rPr lang="bg-BG" altLang="en-US" sz="3000" b="1" dirty="0"/>
              <a:t>дата</a:t>
            </a:r>
            <a:r>
              <a:rPr lang="bg-BG" altLang="en-US" sz="3000" dirty="0"/>
              <a:t> и </a:t>
            </a:r>
            <a:r>
              <a:rPr lang="bg-BG" altLang="en-US" sz="3000" b="1" dirty="0"/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Value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избраната дата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време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MinDate</a:t>
            </a:r>
            <a:r>
              <a:rPr lang="bg-BG" sz="2800" dirty="0"/>
              <a:t>, </a:t>
            </a:r>
            <a:r>
              <a:rPr lang="en-US" sz="2800" b="1" dirty="0"/>
              <a:t>MaxDate</a:t>
            </a:r>
            <a:r>
              <a:rPr lang="bg-BG" sz="2800" b="1" dirty="0"/>
              <a:t> </a:t>
            </a:r>
            <a:r>
              <a:rPr lang="bg-BG" sz="2800" dirty="0"/>
              <a:t>– задава </a:t>
            </a:r>
            <a:r>
              <a:rPr lang="bg-BG" sz="2800" b="1" dirty="0"/>
              <a:t>позволените дати</a:t>
            </a:r>
            <a:endParaRPr lang="en-US" sz="2800" b="1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sz="2800" b="1" dirty="0"/>
              <a:t>Format </a:t>
            </a:r>
            <a:r>
              <a:rPr lang="bg-BG" sz="2800" dirty="0"/>
              <a:t>– задава </a:t>
            </a:r>
            <a:r>
              <a:rPr lang="bg-BG" sz="2800" b="1" dirty="0"/>
              <a:t>формата на</a:t>
            </a:r>
            <a:r>
              <a:rPr lang="en-US" sz="2800" b="1" dirty="0"/>
              <a:t> </a:t>
            </a:r>
            <a:r>
              <a:rPr lang="bg-BG" sz="2800" b="1" dirty="0"/>
              <a:t>изобразяване</a:t>
            </a:r>
            <a:endParaRPr lang="en-US" alt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TabControl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контрола за създаване на </a:t>
            </a:r>
            <a:r>
              <a:rPr lang="bg-BG" altLang="en-US" sz="3000" b="1" dirty="0"/>
              <a:t>табове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TabPages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колекция от </a:t>
            </a:r>
            <a:r>
              <a:rPr lang="bg-BG" altLang="en-US" sz="2800" b="1" dirty="0"/>
              <a:t>табове</a:t>
            </a:r>
            <a:r>
              <a:rPr lang="bg-BG" altLang="en-US" sz="2800" dirty="0"/>
              <a:t>, които се </a:t>
            </a:r>
            <a:r>
              <a:rPr lang="bg-BG" altLang="en-US" sz="2800" b="1" dirty="0"/>
              <a:t>показват</a:t>
            </a:r>
            <a:endParaRPr lang="en-US" altLang="en-US" sz="2800" b="1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SelectedIndex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SelectedTab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задава или връща </a:t>
            </a:r>
            <a:r>
              <a:rPr lang="bg-BG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избрания таб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108AF-0064-8418-4291-9E71AF73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8" y="1359000"/>
            <a:ext cx="2160000" cy="1745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486A9-3A20-5BDF-C5C5-6ECB54FF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6" y="3879000"/>
            <a:ext cx="2424402" cy="12122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Възможност за </a:t>
            </a:r>
            <a:r>
              <a:rPr lang="en-US" dirty="0"/>
              <a:t>user-friendly </a:t>
            </a:r>
            <a:r>
              <a:rPr lang="bg-BG" dirty="0"/>
              <a:t>преживяване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Свойства на форми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158-0DAF-ADA3-4EBB-62D4218A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88" y="1439728"/>
            <a:ext cx="2259424" cy="23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90335" cy="5528766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StartPosition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dirty="0"/>
              <a:t>Определя </a:t>
            </a:r>
            <a:r>
              <a:rPr lang="bg-BG" sz="2800" b="1" dirty="0">
                <a:solidFill>
                  <a:schemeClr val="bg1"/>
                </a:solidFill>
              </a:rPr>
              <a:t>началната позиция </a:t>
            </a:r>
            <a:r>
              <a:rPr lang="bg-BG" sz="2800" dirty="0"/>
              <a:t>при </a:t>
            </a:r>
            <a:r>
              <a:rPr lang="bg-BG" sz="2800" b="1" dirty="0"/>
              <a:t>стартиране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CenterScreen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екрана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CenterParent</a:t>
            </a:r>
            <a:r>
              <a:rPr lang="en-US" sz="2800" dirty="0"/>
              <a:t> - </a:t>
            </a:r>
            <a:r>
              <a:rPr lang="bg-BG" sz="2800" dirty="0"/>
              <a:t>в </a:t>
            </a:r>
            <a:r>
              <a:rPr lang="bg-BG" sz="2800" b="1" dirty="0"/>
              <a:t>центъра</a:t>
            </a:r>
            <a:r>
              <a:rPr lang="bg-BG" sz="2800" dirty="0"/>
              <a:t> на </a:t>
            </a:r>
            <a:r>
              <a:rPr lang="bg-BG" sz="2800" b="1" dirty="0">
                <a:solidFill>
                  <a:schemeClr val="bg1"/>
                </a:solidFill>
              </a:rPr>
              <a:t>родителската форма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Anchor</a:t>
            </a:r>
            <a:endParaRPr lang="bg-BG" sz="2800" b="1" dirty="0">
              <a:solidFill>
                <a:schemeClr val="bg1"/>
              </a:solidFill>
            </a:endParaRPr>
          </a:p>
          <a:p>
            <a:pPr lvl="1"/>
            <a:r>
              <a:rPr lang="bg-BG" sz="2800" b="1" dirty="0"/>
              <a:t>Контролите</a:t>
            </a:r>
            <a:r>
              <a:rPr lang="bg-BG" sz="2800" dirty="0"/>
              <a:t> се </a:t>
            </a:r>
            <a:r>
              <a:rPr lang="bg-BG" sz="2800" b="1" dirty="0">
                <a:solidFill>
                  <a:schemeClr val="bg1"/>
                </a:solidFill>
              </a:rPr>
              <a:t>закрепят</a:t>
            </a:r>
            <a:r>
              <a:rPr lang="bg-BG" sz="2800" dirty="0"/>
              <a:t> за определени </a:t>
            </a:r>
            <a:r>
              <a:rPr lang="bg-BG" sz="2800" b="1" dirty="0">
                <a:solidFill>
                  <a:schemeClr val="bg1"/>
                </a:solidFill>
              </a:rPr>
              <a:t>страни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</a:p>
          <a:p>
            <a:pPr lvl="1"/>
            <a:r>
              <a:rPr lang="bg-BG" sz="2800" dirty="0"/>
              <a:t>При </a:t>
            </a:r>
            <a:r>
              <a:rPr lang="bg-BG" sz="2800" b="1" dirty="0">
                <a:solidFill>
                  <a:schemeClr val="bg1"/>
                </a:solidFill>
              </a:rPr>
              <a:t>преоразмеряване</a:t>
            </a:r>
            <a:r>
              <a:rPr lang="bg-BG" sz="2800" dirty="0"/>
              <a:t> </a:t>
            </a:r>
            <a:r>
              <a:rPr lang="bg-BG" sz="2800" b="1" dirty="0"/>
              <a:t>контролите</a:t>
            </a:r>
            <a:r>
              <a:rPr lang="bg-BG" sz="2800" dirty="0"/>
              <a:t> остават на </a:t>
            </a:r>
            <a:r>
              <a:rPr lang="bg-BG" sz="2800" b="1" dirty="0">
                <a:solidFill>
                  <a:schemeClr val="bg1"/>
                </a:solidFill>
              </a:rPr>
              <a:t>същата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bg-BG" sz="2800" b="1" dirty="0">
                <a:solidFill>
                  <a:schemeClr val="bg1"/>
                </a:solidFill>
              </a:rPr>
              <a:t>позиция</a:t>
            </a:r>
            <a:r>
              <a:rPr lang="bg-BG" sz="2800" dirty="0"/>
              <a:t> спрямо </a:t>
            </a:r>
            <a:r>
              <a:rPr lang="bg-BG" sz="2800" b="1" dirty="0"/>
              <a:t>стените</a:t>
            </a:r>
            <a:r>
              <a:rPr lang="bg-BG" sz="2800" dirty="0"/>
              <a:t> на </a:t>
            </a:r>
            <a:r>
              <a:rPr lang="bg-BG" sz="2800" b="1" dirty="0"/>
              <a:t>формата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D975-8C3A-C80B-6F07-109D3507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11" y="1314000"/>
            <a:ext cx="3556000" cy="1866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7766-1342-2063-6613-AB78C300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69" y="3834000"/>
            <a:ext cx="3556000" cy="2541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0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126835" cy="552876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FormBorderStyle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стила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границата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формата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FixedDialog</a:t>
            </a:r>
            <a:r>
              <a:rPr lang="en-US" sz="3000" dirty="0"/>
              <a:t> </a:t>
            </a:r>
            <a:r>
              <a:rPr lang="bg-BG" sz="3000" dirty="0"/>
              <a:t>- </a:t>
            </a:r>
            <a:r>
              <a:rPr lang="bg-BG" sz="3000" b="1" dirty="0">
                <a:solidFill>
                  <a:schemeClr val="bg1"/>
                </a:solidFill>
              </a:rPr>
              <a:t>не може </a:t>
            </a:r>
            <a:r>
              <a:rPr lang="bg-BG" sz="3000" dirty="0"/>
              <a:t>да се </a:t>
            </a:r>
            <a:r>
              <a:rPr lang="bg-BG" sz="3000" b="1" dirty="0"/>
              <a:t>преоразмерява</a:t>
            </a:r>
            <a:r>
              <a:rPr lang="bg-BG" sz="3000" dirty="0"/>
              <a:t> </a:t>
            </a:r>
            <a:r>
              <a:rPr lang="bg-BG" sz="3000" b="1" dirty="0"/>
              <a:t>прозореца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Sizable</a:t>
            </a:r>
            <a:r>
              <a:rPr lang="en-US" sz="3000" dirty="0"/>
              <a:t> - </a:t>
            </a:r>
            <a:r>
              <a:rPr lang="bg-BG" sz="3000" b="1" dirty="0"/>
              <a:t>стандартна граница</a:t>
            </a:r>
            <a:r>
              <a:rPr lang="bg-BG" sz="3000" dirty="0"/>
              <a:t>, която </a:t>
            </a:r>
            <a:r>
              <a:rPr lang="bg-BG" sz="3000" b="1" dirty="0">
                <a:solidFill>
                  <a:schemeClr val="bg1"/>
                </a:solidFill>
              </a:rPr>
              <a:t>може</a:t>
            </a:r>
            <a:r>
              <a:rPr lang="bg-BG" sz="3000" dirty="0"/>
              <a:t> да се </a:t>
            </a:r>
            <a:r>
              <a:rPr lang="bg-BG" sz="3000" b="1" dirty="0"/>
              <a:t>преоразмерява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DialogResult</a:t>
            </a:r>
            <a:endParaRPr lang="bg-BG" sz="3200" b="1" dirty="0">
              <a:solidFill>
                <a:schemeClr val="bg1"/>
              </a:solidFill>
            </a:endParaRPr>
          </a:p>
          <a:p>
            <a:pPr lvl="1"/>
            <a:r>
              <a:rPr lang="bg-BG" sz="3000" dirty="0"/>
              <a:t>Определя </a:t>
            </a:r>
            <a:r>
              <a:rPr lang="bg-BG" sz="3000" b="1" dirty="0">
                <a:solidFill>
                  <a:schemeClr val="bg1"/>
                </a:solidFill>
              </a:rPr>
              <a:t>резултата</a:t>
            </a:r>
            <a:r>
              <a:rPr lang="bg-BG" sz="3000" dirty="0"/>
              <a:t>, който се </a:t>
            </a:r>
            <a:r>
              <a:rPr lang="bg-BG" sz="3000" b="1" dirty="0"/>
              <a:t>връща</a:t>
            </a:r>
            <a:r>
              <a:rPr lang="bg-BG" sz="3000" dirty="0"/>
              <a:t> от дадена </a:t>
            </a:r>
            <a:r>
              <a:rPr lang="bg-BG" sz="3000" b="1" dirty="0"/>
              <a:t>форма</a:t>
            </a:r>
          </a:p>
          <a:p>
            <a:pPr lvl="1"/>
            <a:r>
              <a:rPr lang="bg-BG" sz="3000" dirty="0"/>
              <a:t>Какво </a:t>
            </a:r>
            <a:r>
              <a:rPr lang="bg-BG" sz="3000" b="1" dirty="0">
                <a:solidFill>
                  <a:schemeClr val="bg1"/>
                </a:solidFill>
              </a:rPr>
              <a:t>действие</a:t>
            </a:r>
            <a:r>
              <a:rPr lang="bg-BG" sz="3000" dirty="0"/>
              <a:t> е извършил </a:t>
            </a:r>
            <a:r>
              <a:rPr lang="bg-BG" sz="3000" b="1" dirty="0"/>
              <a:t>потребителят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OK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Cancel</a:t>
            </a:r>
            <a:r>
              <a:rPr lang="en-US" sz="3000" dirty="0"/>
              <a:t> </a:t>
            </a:r>
            <a:r>
              <a:rPr lang="bg-BG" sz="3000" dirty="0"/>
              <a:t>и </a:t>
            </a:r>
            <a:r>
              <a:rPr lang="bg-BG" sz="3000" b="1" dirty="0"/>
              <a:t>др</a:t>
            </a:r>
            <a:r>
              <a:rPr lang="bg-BG" sz="3000" dirty="0"/>
              <a:t>.</a:t>
            </a:r>
            <a:r>
              <a:rPr lang="en-US" sz="3000" dirty="0"/>
              <a:t>)</a:t>
            </a:r>
            <a:endParaRPr lang="bg-BG" sz="3000" dirty="0"/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(2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B552-200D-9CC1-CF97-0A0160B4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1314000"/>
            <a:ext cx="3619500" cy="190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CA3B6-1A6D-8F9D-2300-0D7A61AB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9" y="3804313"/>
            <a:ext cx="3619500" cy="18345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155598" cy="5528766"/>
          </a:xfrm>
        </p:spPr>
        <p:txBody>
          <a:bodyPr>
            <a:normAutofit fontScale="62500" lnSpcReduction="20000"/>
          </a:bodyPr>
          <a:lstStyle/>
          <a:p>
            <a:r>
              <a:rPr lang="en-US" sz="4700" b="1" dirty="0">
                <a:solidFill>
                  <a:schemeClr val="bg1"/>
                </a:solidFill>
              </a:rPr>
              <a:t>FlatStyle</a:t>
            </a:r>
          </a:p>
          <a:p>
            <a:pPr lvl="1"/>
            <a:r>
              <a:rPr lang="bg-BG" sz="4200" dirty="0"/>
              <a:t>Определя </a:t>
            </a:r>
            <a:r>
              <a:rPr lang="bg-BG" sz="4200" b="1" dirty="0">
                <a:solidFill>
                  <a:schemeClr val="bg1"/>
                </a:solidFill>
              </a:rPr>
              <a:t>стила</a:t>
            </a:r>
            <a:r>
              <a:rPr lang="bg-BG" sz="4200" dirty="0"/>
              <a:t> на </a:t>
            </a:r>
            <a:r>
              <a:rPr lang="bg-BG" sz="4200" b="1" dirty="0">
                <a:solidFill>
                  <a:schemeClr val="bg1"/>
                </a:solidFill>
              </a:rPr>
              <a:t>визуализация</a:t>
            </a:r>
            <a:r>
              <a:rPr lang="bg-BG" sz="4200" dirty="0"/>
              <a:t> на </a:t>
            </a:r>
            <a:r>
              <a:rPr lang="bg-BG" sz="4200" b="1" dirty="0"/>
              <a:t>контролите</a:t>
            </a: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sz="4200" dirty="0"/>
              <a:t> - </a:t>
            </a:r>
            <a:r>
              <a:rPr lang="bg-BG" sz="4200" b="1" dirty="0"/>
              <a:t>контролите</a:t>
            </a:r>
            <a:r>
              <a:rPr lang="bg-BG" sz="4200" dirty="0"/>
              <a:t> са </a:t>
            </a:r>
            <a:r>
              <a:rPr lang="bg-BG" sz="4200" b="1" dirty="0">
                <a:solidFill>
                  <a:schemeClr val="bg1"/>
                </a:solidFill>
              </a:rPr>
              <a:t>плоски</a:t>
            </a:r>
            <a:endParaRPr lang="en-US" sz="4200" b="1" dirty="0">
              <a:solidFill>
                <a:schemeClr val="bg1"/>
              </a:solidFill>
            </a:endParaRPr>
          </a:p>
          <a:p>
            <a:pPr lvl="1"/>
            <a:r>
              <a:rPr lang="en-US" sz="4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Standart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en-US" sz="4200" dirty="0"/>
              <a:t>- </a:t>
            </a:r>
            <a:r>
              <a:rPr lang="bg-BG" sz="4200" b="1" dirty="0"/>
              <a:t>контролите</a:t>
            </a:r>
            <a:r>
              <a:rPr lang="bg-BG" sz="4200" dirty="0"/>
              <a:t> са в </a:t>
            </a:r>
            <a:r>
              <a:rPr lang="bg-BG" sz="4200" b="1" dirty="0">
                <a:solidFill>
                  <a:schemeClr val="bg1"/>
                </a:solidFill>
              </a:rPr>
              <a:t>стандартен</a:t>
            </a:r>
            <a:r>
              <a:rPr lang="bg-BG" sz="4200" dirty="0"/>
              <a:t> </a:t>
            </a:r>
            <a:r>
              <a:rPr lang="bg-BG" sz="4200" b="1" dirty="0"/>
              <a:t>триизмерен</a:t>
            </a:r>
            <a:r>
              <a:rPr lang="bg-BG" sz="4200" dirty="0"/>
              <a:t> стил</a:t>
            </a:r>
            <a:endParaRPr lang="en-US" sz="4200" dirty="0"/>
          </a:p>
          <a:p>
            <a:r>
              <a:rPr lang="en-US" sz="4700" b="1" dirty="0">
                <a:solidFill>
                  <a:schemeClr val="bg1"/>
                </a:solidFill>
              </a:rPr>
              <a:t>MaximizeBox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максимизиране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en-US" sz="4700" b="1" dirty="0">
                <a:solidFill>
                  <a:schemeClr val="bg1"/>
                </a:solidFill>
              </a:rPr>
              <a:t>MinimizeBox</a:t>
            </a:r>
            <a:endParaRPr lang="bg-BG" sz="4700" b="1" dirty="0">
              <a:solidFill>
                <a:schemeClr val="bg1"/>
              </a:solidFill>
            </a:endParaRPr>
          </a:p>
          <a:p>
            <a:pPr lvl="1"/>
            <a:r>
              <a:rPr lang="bg-BG" sz="4200" b="1" dirty="0"/>
              <a:t>Показва</a:t>
            </a:r>
            <a:r>
              <a:rPr lang="bg-BG" sz="4200" dirty="0"/>
              <a:t> или </a:t>
            </a:r>
            <a:r>
              <a:rPr lang="bg-BG" sz="4200" b="1" dirty="0"/>
              <a:t>скрива</a:t>
            </a:r>
            <a:r>
              <a:rPr lang="bg-BG" sz="4200" dirty="0"/>
              <a:t> </a:t>
            </a:r>
            <a:r>
              <a:rPr lang="bg-BG" sz="4200" b="1" dirty="0">
                <a:solidFill>
                  <a:schemeClr val="bg1"/>
                </a:solidFill>
              </a:rPr>
              <a:t>бутона</a:t>
            </a:r>
            <a:r>
              <a:rPr lang="bg-BG" sz="4200" dirty="0"/>
              <a:t> за </a:t>
            </a:r>
            <a:r>
              <a:rPr lang="bg-BG" sz="4200" b="1" dirty="0">
                <a:solidFill>
                  <a:schemeClr val="bg1"/>
                </a:solidFill>
              </a:rPr>
              <a:t>минимизиране</a:t>
            </a:r>
            <a:r>
              <a:rPr lang="bg-BG" sz="4200" dirty="0"/>
              <a:t> на </a:t>
            </a:r>
            <a:r>
              <a:rPr lang="bg-BG" sz="4200" b="1" dirty="0"/>
              <a:t>формата</a:t>
            </a:r>
            <a:endParaRPr lang="en-US" sz="4200" b="1" dirty="0"/>
          </a:p>
          <a:p>
            <a:r>
              <a:rPr lang="bg-BG" sz="4600" b="1" dirty="0"/>
              <a:t>И др</a:t>
            </a:r>
            <a:r>
              <a:rPr lang="bg-BG" sz="4600" dirty="0"/>
              <a:t>.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на форми </a:t>
            </a:r>
            <a:r>
              <a:rPr lang="en-US" dirty="0"/>
              <a:t>(</a:t>
            </a:r>
            <a:r>
              <a:rPr lang="bg-BG" dirty="0"/>
              <a:t>3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C24B-F189-EADC-6826-416534E8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5" y="1196126"/>
            <a:ext cx="3337802" cy="1691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5363C-8B09-4681-8CF3-5916ABC9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8" y="2992637"/>
            <a:ext cx="3337806" cy="1691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22A5C-B4FE-466F-408C-92211046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37" y="4789149"/>
            <a:ext cx="3337800" cy="16917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3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fontScale="925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компютъра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се използва за създаване на </a:t>
            </a:r>
            <a:r>
              <a:rPr lang="en-US" sz="3200" b="1" dirty="0"/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b="1" dirty="0">
                <a:solidFill>
                  <a:schemeClr val="accent1"/>
                </a:solidFill>
              </a:rPr>
              <a:t>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3200" dirty="0"/>
              <a:t>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Свойствата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2"/>
                </a:solidFill>
              </a:rPr>
              <a:t>формите</a:t>
            </a:r>
            <a:r>
              <a:rPr lang="bg-BG" sz="3200" dirty="0">
                <a:solidFill>
                  <a:schemeClr val="bg2"/>
                </a:solidFill>
              </a:rPr>
              <a:t> позволяват </a:t>
            </a:r>
            <a:r>
              <a:rPr lang="en-US" sz="3200" b="1" dirty="0">
                <a:solidFill>
                  <a:schemeClr val="bg2"/>
                </a:solidFill>
              </a:rPr>
              <a:t>user-friendl</a:t>
            </a:r>
            <a:r>
              <a:rPr lang="en-US" sz="3200" b="1" dirty="0"/>
              <a:t>y</a:t>
            </a:r>
            <a:r>
              <a:rPr lang="en-US" sz="3200" dirty="0"/>
              <a:t> </a:t>
            </a:r>
            <a:r>
              <a:rPr lang="bg-BG" sz="3200" dirty="0"/>
              <a:t>преживяване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1442"/>
              <a:gd name="adj2" fmla="val 660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33668" y="5334665"/>
            <a:ext cx="1926862" cy="585000"/>
          </a:xfrm>
          <a:prstGeom prst="wedgeRoundRectCallout">
            <a:avLst>
              <a:gd name="adj1" fmla="val -103068"/>
              <a:gd name="adj2" fmla="val -40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14774</TotalTime>
  <Words>2738</Words>
  <Application>Microsoft Macintosh PowerPoint</Application>
  <PresentationFormat>Widescreen</PresentationFormat>
  <Paragraphs>363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Графичен потребителски интерфейс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 (1)</vt:lpstr>
      <vt:lpstr>Други UI контроли в Windows Forms (2)</vt:lpstr>
      <vt:lpstr>Свойства на форми</vt:lpstr>
      <vt:lpstr>Свойства на форми (1)</vt:lpstr>
      <vt:lpstr>Свойства на форми (2)</vt:lpstr>
      <vt:lpstr>Свойства на форми (3)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173</cp:revision>
  <dcterms:created xsi:type="dcterms:W3CDTF">2018-05-23T13:08:44Z</dcterms:created>
  <dcterms:modified xsi:type="dcterms:W3CDTF">2024-11-18T08:25:55Z</dcterms:modified>
  <cp:category/>
</cp:coreProperties>
</file>